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5"/>
  </p:notesMasterIdLst>
  <p:sldIdLst>
    <p:sldId id="2367" r:id="rId2"/>
    <p:sldId id="697" r:id="rId3"/>
    <p:sldId id="701" r:id="rId4"/>
    <p:sldId id="698" r:id="rId5"/>
    <p:sldId id="705" r:id="rId6"/>
    <p:sldId id="707" r:id="rId7"/>
    <p:sldId id="2368" r:id="rId8"/>
    <p:sldId id="2369" r:id="rId9"/>
    <p:sldId id="2372" r:id="rId10"/>
    <p:sldId id="2371" r:id="rId11"/>
    <p:sldId id="2370" r:id="rId12"/>
    <p:sldId id="2374" r:id="rId13"/>
    <p:sldId id="2378" r:id="rId14"/>
    <p:sldId id="2379" r:id="rId15"/>
    <p:sldId id="2380" r:id="rId16"/>
    <p:sldId id="2381" r:id="rId17"/>
    <p:sldId id="2373" r:id="rId18"/>
    <p:sldId id="2375" r:id="rId19"/>
    <p:sldId id="2376" r:id="rId20"/>
    <p:sldId id="2377" r:id="rId21"/>
    <p:sldId id="2382" r:id="rId22"/>
    <p:sldId id="754" r:id="rId23"/>
    <p:sldId id="2359" r:id="rId24"/>
  </p:sldIdLst>
  <p:sldSz cx="12192000" cy="6858000"/>
  <p:notesSz cx="6858000" cy="9144000"/>
  <p:embeddedFontLst>
    <p:embeddedFont>
      <p:font typeface="Fira Sans Extra Condensed" panose="020B0503050000020004" pitchFamily="34" charset="0"/>
      <p:regular r:id="rId26"/>
      <p:bold r:id="rId27"/>
      <p:italic r:id="rId28"/>
      <p:boldItalic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21" autoAdjust="0"/>
    <p:restoredTop sz="85961"/>
  </p:normalViewPr>
  <p:slideViewPr>
    <p:cSldViewPr snapToGrid="0">
      <p:cViewPr varScale="1">
        <p:scale>
          <a:sx n="98" d="100"/>
          <a:sy n="98" d="100"/>
        </p:scale>
        <p:origin x="688" y="192"/>
      </p:cViewPr>
      <p:guideLst/>
    </p:cSldViewPr>
  </p:slideViewPr>
  <p:outlineViewPr>
    <p:cViewPr>
      <p:scale>
        <a:sx n="33" d="100"/>
        <a:sy n="33" d="100"/>
      </p:scale>
      <p:origin x="0" y="-817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99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79E13-8F5B-1497-F228-76EDF0AD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581A39-DB19-30A9-60A4-4864658FBB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EA6463-7617-23BF-2EFD-27A0E6053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080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517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9047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455599" y="1941691"/>
            <a:ext cx="5486761" cy="4546744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7" y="4032169"/>
            <a:ext cx="6150015" cy="1629255"/>
          </a:xfrm>
        </p:spPr>
        <p:txBody>
          <a:bodyPr>
            <a:normAutofit/>
          </a:bodyPr>
          <a:lstStyle/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VN" sz="2000" b="1" u="sng" dirty="0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9.7: </a:t>
            </a:r>
          </a:p>
          <a:p>
            <a:pPr marL="41009" indent="0">
              <a:buClr>
                <a:schemeClr val="accent1">
                  <a:lumMod val="50000"/>
                </a:schemeClr>
              </a:buClr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Case studies in seafood industry in Vietnam</a:t>
            </a:r>
          </a:p>
          <a:p>
            <a:pPr marL="0" indent="0" algn="just"/>
            <a:endParaRPr lang="en-VN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337FA1-D863-9E3E-CA58-5BF6B910B1CD}"/>
              </a:ext>
            </a:extLst>
          </p:cNvPr>
          <p:cNvSpPr txBox="1"/>
          <p:nvPr/>
        </p:nvSpPr>
        <p:spPr>
          <a:xfrm>
            <a:off x="601165" y="2861413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MANAGEMENT OFFICERS 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4" name="Google Shape;46;p15">
            <a:extLst>
              <a:ext uri="{FF2B5EF4-FFF2-40B4-BE49-F238E27FC236}">
                <a16:creationId xmlns:a16="http://schemas.microsoft.com/office/drawing/2014/main" id="{6E67B7F8-018E-2AE6-6F61-D6AEFFF1308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7347" y="1048259"/>
            <a:ext cx="7796487" cy="1523379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TRAINING PROGRAMME </a:t>
            </a:r>
            <a:b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FOR </a:t>
            </a:r>
            <a:r>
              <a:rPr lang="en-US" sz="3600" b="1" dirty="0">
                <a:solidFill>
                  <a:srgbClr val="87C6CC">
                    <a:lumMod val="50000"/>
                  </a:srgbClr>
                </a:solidFill>
              </a:rPr>
              <a:t>INDUSTRIAL ENTERPRISEs</a:t>
            </a:r>
            <a:endParaRPr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7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2D767-19BF-A0D3-45E2-EB591A955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39CD8-D5D1-C87E-5B44-7841E299E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D9C678-1661-90E8-8CE0-96D6F32DEC0F}"/>
              </a:ext>
            </a:extLst>
          </p:cNvPr>
          <p:cNvSpPr txBox="1"/>
          <p:nvPr/>
        </p:nvSpPr>
        <p:spPr>
          <a:xfrm>
            <a:off x="733302" y="1486055"/>
            <a:ext cx="6097978" cy="337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3. Biomass Steam Boilers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Previous:</a:t>
            </a:r>
            <a:r>
              <a:rPr lang="en-US" sz="1600" dirty="0"/>
              <a:t> DO-fueled boilers cost 460,848 VND/ton of product.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New:</a:t>
            </a:r>
            <a:r>
              <a:rPr lang="en-US" sz="1600" dirty="0"/>
              <a:t> Biomass boilers cost 282,165 VND/ton.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Saving:</a:t>
            </a:r>
            <a:r>
              <a:rPr lang="en-US" sz="1600" dirty="0"/>
              <a:t> 178,683 VND/ton (~45% reduction).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Environmental benefits: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Uses agricultural residues (rice husk, bagasse, sawdust, corn stalks).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Minimal </a:t>
            </a:r>
            <a:r>
              <a:rPr lang="en-US" sz="1600" dirty="0" err="1"/>
              <a:t>SOx</a:t>
            </a:r>
            <a:r>
              <a:rPr lang="en-US" sz="1600" dirty="0"/>
              <a:t>/NOx emissions compared to fossil fuels.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Diverts agricultural waste from landfill.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226BCBF-C7B3-2D1B-E744-D314C8172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280" y="2398815"/>
            <a:ext cx="5161127" cy="310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433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F3CB3-1317-28ED-FC2E-F8EAC23FA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135E6-C9F7-E013-DAF7-DCDADCDD7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3790812-1F35-10B1-9D73-0F74528F1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73498"/>
              </p:ext>
            </p:extLst>
          </p:nvPr>
        </p:nvGraphicFramePr>
        <p:xfrm>
          <a:off x="609600" y="2601658"/>
          <a:ext cx="10972800" cy="2642109"/>
        </p:xfrm>
        <a:graphic>
          <a:graphicData uri="http://schemas.openxmlformats.org/drawingml/2006/table">
            <a:tbl>
              <a:tblPr/>
              <a:tblGrid>
                <a:gridCol w="1931719">
                  <a:extLst>
                    <a:ext uri="{9D8B030D-6E8A-4147-A177-3AD203B41FA5}">
                      <a16:colId xmlns:a16="http://schemas.microsoft.com/office/drawing/2014/main" val="1397080915"/>
                    </a:ext>
                  </a:extLst>
                </a:gridCol>
                <a:gridCol w="1725881">
                  <a:extLst>
                    <a:ext uri="{9D8B030D-6E8A-4147-A177-3AD203B41FA5}">
                      <a16:colId xmlns:a16="http://schemas.microsoft.com/office/drawing/2014/main" val="196201987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217127835"/>
                    </a:ext>
                  </a:extLst>
                </a:gridCol>
                <a:gridCol w="2228603">
                  <a:extLst>
                    <a:ext uri="{9D8B030D-6E8A-4147-A177-3AD203B41FA5}">
                      <a16:colId xmlns:a16="http://schemas.microsoft.com/office/drawing/2014/main" val="2840756666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val="3852891587"/>
                    </a:ext>
                  </a:extLst>
                </a:gridCol>
                <a:gridCol w="1559626">
                  <a:extLst>
                    <a:ext uri="{9D8B030D-6E8A-4147-A177-3AD203B41FA5}">
                      <a16:colId xmlns:a16="http://schemas.microsoft.com/office/drawing/2014/main" val="27371170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Measure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CAPEX (VND)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Annual Energy Cost Before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Annual Energy Cost After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Annual Saving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b="1"/>
                        <a:t>Payback Period</a:t>
                      </a:r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876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LED lighting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2.8B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2.33B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0.847B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1.458B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19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High-speed IQF freezers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21–28% reduction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dirty="0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402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Biomass boilers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460,848 VND/ton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282,165 VND/ton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/>
                        <a:t>178,683 VND/ton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VN" dirty="0"/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01043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C8F68EF-2E70-B9CD-894C-3200BAC2A1A2}"/>
              </a:ext>
            </a:extLst>
          </p:cNvPr>
          <p:cNvSpPr txBox="1"/>
          <p:nvPr/>
        </p:nvSpPr>
        <p:spPr>
          <a:xfrm>
            <a:off x="609600" y="1614233"/>
            <a:ext cx="6097978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Results Summary Table</a:t>
            </a:r>
          </a:p>
        </p:txBody>
      </p:sp>
    </p:spTree>
    <p:extLst>
      <p:ext uri="{BB962C8B-B14F-4D97-AF65-F5344CB8AC3E}">
        <p14:creationId xmlns:p14="http://schemas.microsoft.com/office/powerpoint/2010/main" val="3000254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22CC53-8F4A-6851-01D0-653E3D2AD6CE}"/>
              </a:ext>
            </a:extLst>
          </p:cNvPr>
          <p:cNvSpPr txBox="1"/>
          <p:nvPr/>
        </p:nvSpPr>
        <p:spPr>
          <a:xfrm>
            <a:off x="609600" y="1607122"/>
            <a:ext cx="10236530" cy="2194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/>
              <a:t>Key Takeaways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Integrated EE approach</a:t>
            </a:r>
            <a:r>
              <a:rPr lang="en-US" dirty="0"/>
              <a:t>: lighting + freezing + renewable steam.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Savings scale</a:t>
            </a:r>
            <a:r>
              <a:rPr lang="en-US" dirty="0"/>
              <a:t>: Billions VND/year in operating costs.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Sustainability</a:t>
            </a:r>
            <a:r>
              <a:rPr lang="en-US" dirty="0"/>
              <a:t>: Lower CO₂ emissions, waste reuse, improved product quality.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/>
              <a:t>Leadership in sector</a:t>
            </a:r>
            <a:r>
              <a:rPr lang="en-US" dirty="0"/>
              <a:t>: Demonstrates competitive advantage through green production.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F07E33-E5EA-919F-3601-D5D16821A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1781350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6FC09-255F-CF2F-7EBD-B16FDDA4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V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CCC9C0-562D-DA42-C4E2-2579C7358F67}"/>
              </a:ext>
            </a:extLst>
          </p:cNvPr>
          <p:cNvSpPr txBox="1"/>
          <p:nvPr/>
        </p:nvSpPr>
        <p:spPr>
          <a:xfrm>
            <a:off x="1695203" y="2767280"/>
            <a:ext cx="91944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</a:rPr>
              <a:t>Case Study 2 – Southern Fisheries Industry Co., Ltd.</a:t>
            </a:r>
          </a:p>
        </p:txBody>
      </p:sp>
    </p:spTree>
    <p:extLst>
      <p:ext uri="{BB962C8B-B14F-4D97-AF65-F5344CB8AC3E}">
        <p14:creationId xmlns:p14="http://schemas.microsoft.com/office/powerpoint/2010/main" val="449641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F73DE-BDF7-FB97-858B-4F970CB37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Current Status</a:t>
            </a:r>
            <a:endParaRPr lang="en-VN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B743AF-2B53-C14A-DA9F-2C029DBA7CCF}"/>
              </a:ext>
            </a:extLst>
          </p:cNvPr>
          <p:cNvSpPr txBox="1"/>
          <p:nvPr/>
        </p:nvSpPr>
        <p:spPr>
          <a:xfrm>
            <a:off x="304800" y="1760580"/>
            <a:ext cx="11582400" cy="456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800" b="1" dirty="0"/>
              <a:t>Current Status: </a:t>
            </a:r>
            <a:r>
              <a:rPr lang="en-US" sz="1800" dirty="0"/>
              <a:t>Large-scale seafood processing with monthly electricity costs averaging </a:t>
            </a:r>
            <a:r>
              <a:rPr lang="en-US" sz="1800" b="1" dirty="0"/>
              <a:t>nearly 2 billion VND</a:t>
            </a:r>
            <a:r>
              <a:rPr lang="en-US" sz="18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6ED7FF-617C-6757-72F5-2F47F8F92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939" y="2560320"/>
            <a:ext cx="10381178" cy="357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79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C5E8C-1C8F-CEE8-DFDC-297FB38AE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Implemented Measures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971B79-F841-4462-2D73-839B552BF5EB}"/>
              </a:ext>
            </a:extLst>
          </p:cNvPr>
          <p:cNvSpPr txBox="1"/>
          <p:nvPr/>
        </p:nvSpPr>
        <p:spPr>
          <a:xfrm>
            <a:off x="609600" y="1691406"/>
            <a:ext cx="6237515" cy="2625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production lines with modern machinery and VSDs (Variable-Speed Drives).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Implemented ISO-quality management systems.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a solar hot-water heating system to supply hot water for cleaning and sanitation of product containers.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82FA7B0-B58E-DFFC-782E-7C89BCD13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36" y="1797712"/>
            <a:ext cx="5096493" cy="381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776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387F-671C-5DC2-2AD3-6C24309EA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V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675817-002E-6665-364E-B30888D207A9}"/>
              </a:ext>
            </a:extLst>
          </p:cNvPr>
          <p:cNvSpPr txBox="1"/>
          <p:nvPr/>
        </p:nvSpPr>
        <p:spPr>
          <a:xfrm>
            <a:off x="697675" y="1612669"/>
            <a:ext cx="7781306" cy="181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Results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Reduced monthly electricity consumption by approximately </a:t>
            </a:r>
            <a:r>
              <a:rPr lang="en-US" b="1" dirty="0"/>
              <a:t>15%</a:t>
            </a:r>
            <a:r>
              <a:rPr lang="en-US" dirty="0"/>
              <a:t> (~300M VND/month).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Improved production efficiency, met environmental compliance standards, and enhanced export competitiveness.</a:t>
            </a:r>
          </a:p>
        </p:txBody>
      </p:sp>
    </p:spTree>
    <p:extLst>
      <p:ext uri="{BB962C8B-B14F-4D97-AF65-F5344CB8AC3E}">
        <p14:creationId xmlns:p14="http://schemas.microsoft.com/office/powerpoint/2010/main" val="3502461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88220B-CF58-B52F-81AC-FF615E7DF9E1}"/>
              </a:ext>
            </a:extLst>
          </p:cNvPr>
          <p:cNvSpPr txBox="1"/>
          <p:nvPr/>
        </p:nvSpPr>
        <p:spPr>
          <a:xfrm>
            <a:off x="2657104" y="2828835"/>
            <a:ext cx="73775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Case Study 3: CASEAMEX (Can Tho Import-Export Seafood JSC)</a:t>
            </a:r>
          </a:p>
        </p:txBody>
      </p:sp>
    </p:spTree>
    <p:extLst>
      <p:ext uri="{BB962C8B-B14F-4D97-AF65-F5344CB8AC3E}">
        <p14:creationId xmlns:p14="http://schemas.microsoft.com/office/powerpoint/2010/main" val="2603766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28517-6E36-EF93-1E71-9E0881602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/>
              <a:t>1. </a:t>
            </a:r>
            <a:r>
              <a:rPr lang="en-US" dirty="0"/>
              <a:t>Current Status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D14A0D-15E4-EB4E-7739-BD086A7586C3}"/>
              </a:ext>
            </a:extLst>
          </p:cNvPr>
          <p:cNvSpPr txBox="1"/>
          <p:nvPr/>
        </p:nvSpPr>
        <p:spPr>
          <a:xfrm>
            <a:off x="609600" y="1279437"/>
            <a:ext cx="10972800" cy="176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/>
              <a:t>Current Status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Processed seafood exporter managing energy-intensive operations across lighting, production lines, and refrigeration.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Prior to upgrades, electricity costs from factory facilities and machinery were substantial.</a:t>
            </a:r>
          </a:p>
        </p:txBody>
      </p:sp>
      <p:pic>
        <p:nvPicPr>
          <p:cNvPr id="7170" name="Picture 2" descr="Caseamex | From Local to Global">
            <a:extLst>
              <a:ext uri="{FF2B5EF4-FFF2-40B4-BE49-F238E27FC236}">
                <a16:creationId xmlns:a16="http://schemas.microsoft.com/office/drawing/2014/main" id="{14815422-348B-AECC-8E78-75E8CEAA5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277" y="3278216"/>
            <a:ext cx="8374123" cy="334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493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9CB91-2A75-E6AD-F7BA-3DB849DA2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Implemented Measures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F875A4-8D48-39E0-8DC5-4BEE2699BDF9}"/>
              </a:ext>
            </a:extLst>
          </p:cNvPr>
          <p:cNvSpPr txBox="1"/>
          <p:nvPr/>
        </p:nvSpPr>
        <p:spPr>
          <a:xfrm>
            <a:off x="609600" y="1446956"/>
            <a:ext cx="10826338" cy="351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</a:t>
            </a:r>
            <a:r>
              <a:rPr lang="en-US" b="1" dirty="0"/>
              <a:t>new-generation LED lighting</a:t>
            </a:r>
            <a:r>
              <a:rPr lang="en-US" dirty="0"/>
              <a:t> across office buildings, factories, workshops, outdoor areas, and parking lots.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</a:t>
            </a:r>
            <a:r>
              <a:rPr lang="en-US" b="1" dirty="0"/>
              <a:t>energy monitoring meters</a:t>
            </a:r>
            <a:r>
              <a:rPr lang="en-US" dirty="0"/>
              <a:t> on production lines.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Added </a:t>
            </a:r>
            <a:r>
              <a:rPr lang="en-US" b="1" dirty="0"/>
              <a:t>variable-speed drives (VSDs)</a:t>
            </a:r>
            <a:r>
              <a:rPr lang="en-US" dirty="0"/>
              <a:t> for high-power machinery.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Upgraded production with </a:t>
            </a:r>
            <a:r>
              <a:rPr lang="en-US" b="1" dirty="0"/>
              <a:t>modern conveyors</a:t>
            </a:r>
            <a:r>
              <a:rPr lang="en-US" dirty="0"/>
              <a:t> to enhance output while reducing energy use.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Installed up to </a:t>
            </a:r>
            <a:r>
              <a:rPr lang="en-US" b="1" dirty="0"/>
              <a:t>1 MWp rooftop solar PV system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Applied ESCO model for solar hot water systems</a:t>
            </a:r>
            <a:endParaRPr lang="en-US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Launched internal campaigns encouraging staff to conserve energy “at all times, everywhere.”</a:t>
            </a:r>
          </a:p>
        </p:txBody>
      </p:sp>
    </p:spTree>
    <p:extLst>
      <p:ext uri="{BB962C8B-B14F-4D97-AF65-F5344CB8AC3E}">
        <p14:creationId xmlns:p14="http://schemas.microsoft.com/office/powerpoint/2010/main" val="4222192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34387-A9F3-36A2-F56A-84C9C1C63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BBF0-2663-E361-20B8-4FC7565F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CONTENT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58027-3142-C3E4-F891-C2A111C0045B}"/>
              </a:ext>
            </a:extLst>
          </p:cNvPr>
          <p:cNvSpPr txBox="1"/>
          <p:nvPr/>
        </p:nvSpPr>
        <p:spPr>
          <a:xfrm>
            <a:off x="609600" y="1486136"/>
            <a:ext cx="9760226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US" sz="2400" dirty="0">
                <a:latin typeface="+mn-lt"/>
                <a:cs typeface="Times New Roman" panose="02020603050405020304" pitchFamily="18" charset="0"/>
              </a:rPr>
              <a:t>General information 
Case studies</a:t>
            </a:r>
          </a:p>
        </p:txBody>
      </p:sp>
    </p:spTree>
    <p:extLst>
      <p:ext uri="{BB962C8B-B14F-4D97-AF65-F5344CB8AC3E}">
        <p14:creationId xmlns:p14="http://schemas.microsoft.com/office/powerpoint/2010/main" val="907616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95132-CA45-BA5B-DA13-1F1E88D12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Results</a:t>
            </a:r>
            <a:endParaRPr lang="en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65EE0A-AA07-A542-708E-64F1E00B14CE}"/>
              </a:ext>
            </a:extLst>
          </p:cNvPr>
          <p:cNvSpPr txBox="1"/>
          <p:nvPr/>
        </p:nvSpPr>
        <p:spPr>
          <a:xfrm>
            <a:off x="609600" y="1479965"/>
            <a:ext cx="6076208" cy="1763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Achieved </a:t>
            </a:r>
            <a:r>
              <a:rPr lang="en-US" b="1" dirty="0"/>
              <a:t>nearly 30% reduction in monthly electricity costs</a:t>
            </a:r>
            <a:r>
              <a:rPr lang="en-US" dirty="0"/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Enhanced use of renewable energy and improved competitive edge in seafood exports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BC230D8-001D-C04C-A037-C21A0ECD1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052" y="1479965"/>
            <a:ext cx="5512130" cy="413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809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352A3-BAA8-B7E5-A59E-5A70536D3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Compare case studies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9018E3-E72D-0D11-1165-0CE6BDAF3915}"/>
              </a:ext>
            </a:extLst>
          </p:cNvPr>
          <p:cNvSpPr txBox="1"/>
          <p:nvPr/>
        </p:nvSpPr>
        <p:spPr>
          <a:xfrm>
            <a:off x="609600" y="1305307"/>
            <a:ext cx="8985662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b="1" dirty="0"/>
              <a:t>Summary Table: Case Studies in the Seafood Processing Industry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FFEAA8-D2B1-4880-F5A8-F2DDA0345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531585"/>
              </p:ext>
            </p:extLst>
          </p:nvPr>
        </p:nvGraphicFramePr>
        <p:xfrm>
          <a:off x="679423" y="1839343"/>
          <a:ext cx="10833153" cy="4115668"/>
        </p:xfrm>
        <a:graphic>
          <a:graphicData uri="http://schemas.openxmlformats.org/drawingml/2006/table">
            <a:tbl>
              <a:tblPr/>
              <a:tblGrid>
                <a:gridCol w="3611051">
                  <a:extLst>
                    <a:ext uri="{9D8B030D-6E8A-4147-A177-3AD203B41FA5}">
                      <a16:colId xmlns:a16="http://schemas.microsoft.com/office/drawing/2014/main" val="4108805094"/>
                    </a:ext>
                  </a:extLst>
                </a:gridCol>
                <a:gridCol w="3611051">
                  <a:extLst>
                    <a:ext uri="{9D8B030D-6E8A-4147-A177-3AD203B41FA5}">
                      <a16:colId xmlns:a16="http://schemas.microsoft.com/office/drawing/2014/main" val="9813881"/>
                    </a:ext>
                  </a:extLst>
                </a:gridCol>
                <a:gridCol w="3611051">
                  <a:extLst>
                    <a:ext uri="{9D8B030D-6E8A-4147-A177-3AD203B41FA5}">
                      <a16:colId xmlns:a16="http://schemas.microsoft.com/office/drawing/2014/main" val="3095926109"/>
                    </a:ext>
                  </a:extLst>
                </a:gridCol>
              </a:tblGrid>
              <a:tr h="2493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/>
                        <a:t>Company</a:t>
                      </a:r>
                      <a:endParaRPr lang="en-US" sz="1200" dirty="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Implemented Measures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Results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426167"/>
                  </a:ext>
                </a:extLst>
              </a:tr>
              <a:tr h="12363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/>
                        <a:t>Minh </a:t>
                      </a:r>
                      <a:r>
                        <a:rPr lang="en-US" sz="1200" b="1" dirty="0" err="1"/>
                        <a:t>Phú</a:t>
                      </a:r>
                      <a:r>
                        <a:rPr lang="en-US" sz="1200" b="1" dirty="0"/>
                        <a:t> Seafood Corporation</a:t>
                      </a:r>
                      <a:endParaRPr lang="en-US" sz="1200" dirty="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Replaced 2,500 fluorescent lights with LEDs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Upgraded to high-speed IQF freezers + LVS &amp; pneumatic defrost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Installed biomass-fired steam boilers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Annual electricity savings: </a:t>
                      </a:r>
                      <a:r>
                        <a:rPr lang="en-US" sz="1200" b="1" dirty="0"/>
                        <a:t>1.458 B VND</a:t>
                      </a:r>
                      <a:r>
                        <a:rPr lang="en-US" sz="1200" dirty="0"/>
                        <a:t> (~121 M/month)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Freezing time cut from 14 to ~5 minutes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Energy use in freezing lowered by 21–28%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Product loss &lt;1%; enhanced quality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Biomass fuel cut steam cost per ton by ~45%  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8455466"/>
                  </a:ext>
                </a:extLst>
              </a:tr>
              <a:tr h="14369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Caseamex (Can Tho Seafood JSC)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Installed new-gen LED lighting across facilities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Deployed energy meters and VSDs on machinery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Upgraded conveyors and added 1 MWp rooftop solar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Applied ESCO model for solar hot water systems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Promoted energy-saving behaviors among staff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b="1" dirty="0"/>
                        <a:t>Monthly electricity cost reduced by ~30%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Solar hot water cut 23,000 kWh (~40 M VND) in the first month; 36–40 M VND/month savings thereafter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Easier system monitoring via ESCO service  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773640"/>
                  </a:ext>
                </a:extLst>
              </a:tr>
              <a:tr h="119300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/>
                        <a:t>Southern Fisheries Industry Co., Ltd.</a:t>
                      </a:r>
                      <a:endParaRPr lang="en-US" sz="1200"/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Upgraded machinery and implemented VSDs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Adopted ISO-quality management systems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Equipped facility with solar water heating for sanitation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b="1" dirty="0"/>
                        <a:t>Monthly electricity consumption fell by ~15%</a:t>
                      </a:r>
                      <a:r>
                        <a:rPr lang="en-US" sz="1200" dirty="0"/>
                        <a:t> (~300 M VND/month)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200" dirty="0"/>
                        <a:t>Improved production efficiency, environmental compliance, and export competitiveness  </a:t>
                      </a:r>
                    </a:p>
                  </a:txBody>
                  <a:tcPr marL="60648" marR="60648" marT="30324" marB="303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155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856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1DD84-4CB8-998A-3AEC-10687A10F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3919-7162-4672-7F1E-6AA371B7F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DISCUSSION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A9C49C-B3EE-34C6-7550-D8484B1128DA}"/>
              </a:ext>
            </a:extLst>
          </p:cNvPr>
          <p:cNvSpPr txBox="1"/>
          <p:nvPr/>
        </p:nvSpPr>
        <p:spPr>
          <a:xfrm>
            <a:off x="609600" y="1535490"/>
            <a:ext cx="10934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n-lt"/>
                <a:cs typeface="Times New Roman" panose="02020603050405020304" pitchFamily="18" charset="0"/>
              </a:rPr>
              <a:t>Trainees discuss about</a:t>
            </a:r>
            <a:r>
              <a:rPr lang="es-ES" sz="2400" b="1" dirty="0">
                <a:latin typeface="+mn-lt"/>
                <a:cs typeface="Times New Roman" panose="02020603050405020304" pitchFamily="18" charset="0"/>
              </a:rPr>
              <a:t>:</a:t>
            </a:r>
          </a:p>
          <a:p>
            <a:pPr marL="342900" lvl="0" indent="-342900" defTabSz="914400" eaLnBrk="0" fontAlgn="base" latinLnBrk="0" hangingPunct="0">
              <a:buSzTx/>
              <a:buFontTx/>
              <a:buChar char="-"/>
              <a:tabLst/>
            </a:pP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Please sharing the case study of energy saving in your company</a:t>
            </a:r>
          </a:p>
          <a:p>
            <a:pPr marL="342900" lvl="0" indent="-342900" defTabSz="914400" eaLnBrk="0" fontAlgn="base" latinLnBrk="0" hangingPunct="0">
              <a:buSzTx/>
              <a:buFontTx/>
              <a:buChar char="-"/>
              <a:tabLst/>
            </a:pPr>
            <a:r>
              <a:rPr lang="en-US" altLang="en-US" sz="2400" dirty="0">
                <a:latin typeface="+mn-lt"/>
                <a:cs typeface="Times New Roman" panose="02020603050405020304" pitchFamily="18" charset="0"/>
              </a:rPr>
              <a:t>Discuss and recommend in the case study above </a:t>
            </a:r>
            <a:endParaRPr lang="en-US" altLang="en-US" sz="24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endParaRPr lang="es-ES" sz="2400" dirty="0">
              <a:latin typeface="+mn-lt"/>
              <a:cs typeface="Times New Roman" panose="02020603050405020304" pitchFamily="18" charset="0"/>
            </a:endParaRPr>
          </a:p>
          <a:p>
            <a:endParaRPr lang="vi-VN" sz="24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8770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7489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62AC2093-C44D-4081-B6FC-22E597AC368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61885" y="2247900"/>
            <a:ext cx="9733934" cy="2362200"/>
          </a:xfrm>
          <a:prstGeom prst="roundRect">
            <a:avLst>
              <a:gd name="adj" fmla="val 10889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0F6DED36-99CD-4829-8040-AC3B1A4BD99C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60600" y="2936556"/>
            <a:ext cx="1219200" cy="1184275"/>
          </a:xfrm>
          <a:prstGeom prst="roundRect">
            <a:avLst>
              <a:gd name="adj" fmla="val 11921"/>
            </a:avLst>
          </a:prstGeom>
          <a:solidFill>
            <a:srgbClr val="0070C0"/>
          </a:solid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4400" dirty="0"/>
              <a:t>1</a:t>
            </a:r>
          </a:p>
        </p:txBody>
      </p:sp>
      <p:sp>
        <p:nvSpPr>
          <p:cNvPr id="5" name="Text Box 12">
            <a:extLst>
              <a:ext uri="{FF2B5EF4-FFF2-40B4-BE49-F238E27FC236}">
                <a16:creationId xmlns:a16="http://schemas.microsoft.com/office/drawing/2014/main" id="{8D5FFF70-5D93-47C5-9780-12394E4B9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746" y="3167390"/>
            <a:ext cx="70601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dirty="0">
                <a:cs typeface="Times New Roman" panose="02020603050405020304" pitchFamily="18" charset="0"/>
              </a:rPr>
              <a:t>General information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307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7DB49-32C9-4B0E-8AD6-82898D418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521" y="536721"/>
            <a:ext cx="10972800" cy="676582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Overview of the Seafood Processing Industry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C3D27C-E639-48AC-8C6C-B5176A7DDAD9}"/>
              </a:ext>
            </a:extLst>
          </p:cNvPr>
          <p:cNvSpPr/>
          <p:nvPr/>
        </p:nvSpPr>
        <p:spPr>
          <a:xfrm>
            <a:off x="604521" y="1317435"/>
            <a:ext cx="10962642" cy="5113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Vietnam’s seafood processing industry is a major export sector — &gt;99% of production is exported for some companies.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Energy costs account for </a:t>
            </a:r>
            <a:r>
              <a:rPr lang="en-US" sz="2000" b="1" dirty="0"/>
              <a:t>~30% of total production cost</a:t>
            </a:r>
            <a:r>
              <a:rPr lang="en-US" sz="2000" dirty="0"/>
              <a:t> in seafood processing &amp; food manufacturing.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000" dirty="0"/>
              <a:t>High energy consumption areas: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Cold storage &amp; freezing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Processing 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Lighting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Hot water production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Energy efficiency potential:</a:t>
            </a:r>
            <a:r>
              <a:rPr lang="en-US" sz="2000" dirty="0"/>
              <a:t> </a:t>
            </a:r>
            <a:r>
              <a:rPr lang="en-US" sz="2000" b="1" dirty="0"/>
              <a:t>10–30%</a:t>
            </a:r>
            <a:r>
              <a:rPr lang="en-US" sz="2000" dirty="0"/>
              <a:t> cost savings through technology upgrades, management practices, and renewable integration.</a:t>
            </a:r>
          </a:p>
        </p:txBody>
      </p:sp>
    </p:spTree>
    <p:extLst>
      <p:ext uri="{BB962C8B-B14F-4D97-AF65-F5344CB8AC3E}">
        <p14:creationId xmlns:p14="http://schemas.microsoft.com/office/powerpoint/2010/main" val="2279659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90FBBE7F-6D66-4F37-8BF4-E721D53A151B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58529" y="2247899"/>
            <a:ext cx="9674942" cy="2362200"/>
          </a:xfrm>
          <a:prstGeom prst="roundRect">
            <a:avLst>
              <a:gd name="adj" fmla="val 10889"/>
            </a:avLst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CE7A2EB-7E89-42AE-8477-D7ECF6AA90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18853" y="2836861"/>
            <a:ext cx="1219200" cy="1184275"/>
          </a:xfrm>
          <a:prstGeom prst="roundRect">
            <a:avLst>
              <a:gd name="adj" fmla="val 11921"/>
            </a:avLst>
          </a:prstGeom>
          <a:solidFill>
            <a:srgbClr val="0070C0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E5F94-1348-435B-81CF-2A886B1346D0}"/>
              </a:ext>
            </a:extLst>
          </p:cNvPr>
          <p:cNvSpPr txBox="1"/>
          <p:nvPr/>
        </p:nvSpPr>
        <p:spPr>
          <a:xfrm>
            <a:off x="3816051" y="3075055"/>
            <a:ext cx="6639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+mn-lt"/>
                <a:cs typeface="Times New Roman" panose="02020603050405020304" pitchFamily="18" charset="0"/>
              </a:rPr>
              <a:t>Case studies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369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55325-CC66-4AD1-93AA-D0593A63D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87634"/>
            <a:ext cx="10972800" cy="495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itchFamily="18" charset="0"/>
              </a:rPr>
              <a:t>1.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MINH PHÚ SEAFOOD CORPORATION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CD24E5-1AA7-3B46-F298-0FA59E51F8C0}"/>
              </a:ext>
            </a:extLst>
          </p:cNvPr>
          <p:cNvSpPr txBox="1"/>
          <p:nvPr/>
        </p:nvSpPr>
        <p:spPr>
          <a:xfrm>
            <a:off x="1433946" y="3775167"/>
            <a:ext cx="10025742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Vietnam’s No.1 seafood exporter</a:t>
            </a:r>
            <a:r>
              <a:rPr lang="en-US" dirty="0"/>
              <a:t> (export turnover &gt; 730 million USD in 2014; ranked 23rd among the world’s top 100 seafood companies) has achieved </a:t>
            </a:r>
            <a:r>
              <a:rPr lang="en-US" i="1" dirty="0"/>
              <a:t>billions of VND in annual savings</a:t>
            </a:r>
            <a:r>
              <a:rPr lang="en-US" dirty="0"/>
              <a:t> in electricity and DO fuel costs through bold energy efficiency investments.</a:t>
            </a:r>
          </a:p>
        </p:txBody>
      </p:sp>
    </p:spTree>
    <p:extLst>
      <p:ext uri="{BB962C8B-B14F-4D97-AF65-F5344CB8AC3E}">
        <p14:creationId xmlns:p14="http://schemas.microsoft.com/office/powerpoint/2010/main" val="336191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38848-511D-9503-E3A1-1BE2799DC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1. Current Status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3B7099-2074-C2FC-F292-5BC37F40F7BC}"/>
              </a:ext>
            </a:extLst>
          </p:cNvPr>
          <p:cNvSpPr txBox="1"/>
          <p:nvPr/>
        </p:nvSpPr>
        <p:spPr>
          <a:xfrm>
            <a:off x="700315" y="1449270"/>
            <a:ext cx="8386947" cy="2103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Current Status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Large shrimp processing &amp; export facilities, operating multiple shifts daily.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High energy consumption from </a:t>
            </a:r>
            <a:r>
              <a:rPr lang="en-US" b="1" dirty="0"/>
              <a:t>lighting</a:t>
            </a:r>
            <a:r>
              <a:rPr lang="en-US" dirty="0"/>
              <a:t>, </a:t>
            </a:r>
            <a:r>
              <a:rPr lang="en-US" b="1" dirty="0"/>
              <a:t>freezing systems</a:t>
            </a:r>
            <a:r>
              <a:rPr lang="en-US" dirty="0"/>
              <a:t>, and </a:t>
            </a:r>
            <a:r>
              <a:rPr lang="en-US" b="1" dirty="0"/>
              <a:t>boilers</a:t>
            </a:r>
            <a:r>
              <a:rPr lang="en-US" dirty="0"/>
              <a:t>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Previous technologies: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2,500 fluorescent light fixtures</a:t>
            </a:r>
            <a:r>
              <a:rPr lang="en-US" dirty="0"/>
              <a:t> in processing plants.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Traditional IQF freezers</a:t>
            </a:r>
            <a:r>
              <a:rPr lang="en-US" dirty="0"/>
              <a:t> with ~14 min freezing time for shrimp PTO 16/20.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DO-fueled steam boilers</a:t>
            </a:r>
            <a:r>
              <a:rPr lang="en-US" dirty="0"/>
              <a:t> for hot water and processing.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8B83BE-D6C9-0358-9BD7-0AE0E3DD5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75" y="3708238"/>
            <a:ext cx="5349174" cy="294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01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FCAAA-DDA3-8DF5-F1F2-B8D11F2D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B16273-52A7-5965-C665-9FD4FF3BE77D}"/>
              </a:ext>
            </a:extLst>
          </p:cNvPr>
          <p:cNvSpPr txBox="1"/>
          <p:nvPr/>
        </p:nvSpPr>
        <p:spPr>
          <a:xfrm>
            <a:off x="471055" y="1336606"/>
            <a:ext cx="6571013" cy="4478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1. LED Lighting Upgrade</a:t>
            </a:r>
            <a:endParaRPr lang="en-US" sz="16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Investment:</a:t>
            </a:r>
            <a:r>
              <a:rPr lang="en-US" sz="1600" dirty="0"/>
              <a:t> Replaced 2,500 fluorescent fixtures with LED units.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Cost:</a:t>
            </a:r>
            <a:r>
              <a:rPr lang="en-US" sz="1600" dirty="0"/>
              <a:t> LED 2.8B VND vs Fluorescent 1.2B VND.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Technical Specs:</a:t>
            </a:r>
            <a:r>
              <a:rPr lang="en-US" sz="1600" dirty="0"/>
              <a:t> LED consumption = 18W; Fluorescent = 48W.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Energy Saving:</a:t>
            </a:r>
            <a:endParaRPr lang="en-US" sz="16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Annual LED electricity use: 583,200 kWh → 847M VND/year.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Annual fluorescent electricity use: 1,555,200 kWh → 2.33B VND/year.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Annual saving:</a:t>
            </a:r>
            <a:r>
              <a:rPr lang="en-US" sz="1600" dirty="0"/>
              <a:t> 1.458B VND (≈121M/month).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Payback:</a:t>
            </a:r>
            <a:r>
              <a:rPr lang="en-US" sz="1600" dirty="0"/>
              <a:t> ~13 months.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Extra Benefits:</a:t>
            </a:r>
            <a:r>
              <a:rPr lang="en-US" sz="1600" dirty="0"/>
              <a:t> No breakage risk in food areas, 10× longer lifespan, no heat radiation → reduced air-conditioning load.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70DED9B-EBF8-085E-1C5E-CE7C23462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675" y="1440478"/>
            <a:ext cx="5162861" cy="310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F235BC-DECB-93BD-F9A9-BACC9B2F9874}"/>
              </a:ext>
            </a:extLst>
          </p:cNvPr>
          <p:cNvSpPr txBox="1"/>
          <p:nvPr/>
        </p:nvSpPr>
        <p:spPr>
          <a:xfrm>
            <a:off x="6882675" y="4684099"/>
            <a:ext cx="51628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1400" i="1" dirty="0">
                <a:solidFill>
                  <a:srgbClr val="0000FF"/>
                </a:solidFill>
                <a:latin typeface="arial" panose="020B0604020202020204" pitchFamily="34" charset="0"/>
              </a:rPr>
              <a:t>Using LED lights helps save electricity effectively at Minh Phu's factories.</a:t>
            </a:r>
            <a:endParaRPr lang="en-VN" sz="1400" dirty="0"/>
          </a:p>
        </p:txBody>
      </p:sp>
    </p:spTree>
    <p:extLst>
      <p:ext uri="{BB962C8B-B14F-4D97-AF65-F5344CB8AC3E}">
        <p14:creationId xmlns:p14="http://schemas.microsoft.com/office/powerpoint/2010/main" val="7085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D9F8F-BC33-6312-407B-E3D1449E3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EF9DB85-213B-CCB0-5A16-9E6C3E25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2. Implemented Measures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8CFD6-1BE4-2D0E-FD9E-9F613B902800}"/>
              </a:ext>
            </a:extLst>
          </p:cNvPr>
          <p:cNvSpPr txBox="1"/>
          <p:nvPr/>
        </p:nvSpPr>
        <p:spPr>
          <a:xfrm>
            <a:off x="609600" y="1496771"/>
            <a:ext cx="6097978" cy="3739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2. High-Speed IQF Freezers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Previous system:</a:t>
            </a:r>
            <a:r>
              <a:rPr lang="en-US" sz="1600" dirty="0"/>
              <a:t> Avg. freezing time = 14 min, high heat loss, large floor footprint.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New system:</a:t>
            </a:r>
            <a:r>
              <a:rPr lang="en-US" sz="1600" dirty="0"/>
              <a:t> High-speed IQF + LVS + pneumatic defrost.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Results:</a:t>
            </a:r>
            <a:endParaRPr 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Freezing time reduced to </a:t>
            </a:r>
            <a:r>
              <a:rPr lang="en-US" sz="1600" b="1" dirty="0"/>
              <a:t>4.5–5 min</a:t>
            </a:r>
            <a:r>
              <a:rPr lang="en-US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Energy use reduced </a:t>
            </a:r>
            <a:r>
              <a:rPr lang="en-US" sz="1600" b="1" dirty="0"/>
              <a:t>21–28%</a:t>
            </a:r>
            <a:r>
              <a:rPr lang="en-US" sz="1600" dirty="0"/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Product loss &lt;1%.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Stable freezing → improved product quality.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Extended operation up to 20 </a:t>
            </a:r>
            <a:r>
              <a:rPr lang="en-US" sz="1600" dirty="0" err="1"/>
              <a:t>hrs</a:t>
            </a:r>
            <a:r>
              <a:rPr lang="en-US" sz="1600" dirty="0"/>
              <a:t> before defrost needed.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343D420-0232-CEF6-4E8A-9BDCB4B98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192" y="1663712"/>
            <a:ext cx="5583365" cy="417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579200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23281</TotalTime>
  <Words>1099</Words>
  <Application>Microsoft Macintosh PowerPoint</Application>
  <PresentationFormat>Widescreen</PresentationFormat>
  <Paragraphs>152</Paragraphs>
  <Slides>23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Wingdings</vt:lpstr>
      <vt:lpstr>Roboto</vt:lpstr>
      <vt:lpstr>Fira Sans Extra Condensed</vt:lpstr>
      <vt:lpstr>Arial</vt:lpstr>
      <vt:lpstr>Times New Roman</vt:lpstr>
      <vt:lpstr>Arial</vt:lpstr>
      <vt:lpstr>Energy Saving Infographics by Slidesgo</vt:lpstr>
      <vt:lpstr>TRAINING PROGRAMME  FOR INDUSTRIAL ENTERPRISEs</vt:lpstr>
      <vt:lpstr>CONTENT</vt:lpstr>
      <vt:lpstr>PowerPoint Presentation</vt:lpstr>
      <vt:lpstr>Overview of the Seafood Processing Industry</vt:lpstr>
      <vt:lpstr>PowerPoint Presentation</vt:lpstr>
      <vt:lpstr>1. MINH PHÚ SEAFOOD CORPORATION</vt:lpstr>
      <vt:lpstr>1. Current Status </vt:lpstr>
      <vt:lpstr>2. Implemented Measures </vt:lpstr>
      <vt:lpstr>2. Implemented Measures </vt:lpstr>
      <vt:lpstr>2. Implemented Measures </vt:lpstr>
      <vt:lpstr>2. Implemented Measures </vt:lpstr>
      <vt:lpstr>2. Implemented Measures </vt:lpstr>
      <vt:lpstr>PowerPoint Presentation</vt:lpstr>
      <vt:lpstr>Current Status</vt:lpstr>
      <vt:lpstr>Implemented Measures</vt:lpstr>
      <vt:lpstr>PowerPoint Presentation</vt:lpstr>
      <vt:lpstr>PowerPoint Presentation</vt:lpstr>
      <vt:lpstr>1. Current Status</vt:lpstr>
      <vt:lpstr>Implemented Measures</vt:lpstr>
      <vt:lpstr>Results</vt:lpstr>
      <vt:lpstr>Compare case studies</vt:lpstr>
      <vt:lpstr>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823417-Nguyễn Mạnh Hùng</cp:lastModifiedBy>
  <cp:revision>185</cp:revision>
  <dcterms:modified xsi:type="dcterms:W3CDTF">2025-08-14T08:21:18Z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1447759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